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3" roundtripDataSignature="AMtx7mgWpY+P34XmoASR426EYGsUOAu8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1599888" y="3080088"/>
            <a:ext cx="5944200" cy="10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419" sz="2000">
                <a:solidFill>
                  <a:srgbClr val="005BAD"/>
                </a:solidFill>
              </a:rPr>
              <a:t>Portal Proveedor Neptuno</a:t>
            </a:r>
            <a:endParaRPr b="0" i="0" sz="2000" u="none" cap="none" strike="noStrike">
              <a:solidFill>
                <a:srgbClr val="005B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420875" y="3969300"/>
            <a:ext cx="1251600" cy="11193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875075" y="4424225"/>
            <a:ext cx="1251600" cy="11193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-456375" y="3819800"/>
            <a:ext cx="1634700" cy="15222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7978200" y="4116425"/>
            <a:ext cx="2670900" cy="2720100"/>
          </a:xfrm>
          <a:prstGeom prst="ellipse">
            <a:avLst/>
          </a:prstGeom>
          <a:noFill/>
          <a:ln cap="flat" cmpd="sng" w="9525">
            <a:solidFill>
              <a:srgbClr val="4285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8789000" y="3766125"/>
            <a:ext cx="1251600" cy="11193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1959750" y="1332138"/>
            <a:ext cx="5424000" cy="14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77500" lnSpcReduction="20000"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es-419" sz="4600" u="none" cap="none" strike="noStrike">
                <a:solidFill>
                  <a:srgbClr val="1C3D86"/>
                </a:solidFill>
                <a:latin typeface="Arial"/>
                <a:ea typeface="Arial"/>
                <a:cs typeface="Arial"/>
                <a:sym typeface="Arial"/>
              </a:rPr>
              <a:t>Manual para el acceso con IDC  </a:t>
            </a:r>
            <a:endParaRPr b="1" i="0" sz="4600" u="none" cap="none" strike="noStrike">
              <a:solidFill>
                <a:srgbClr val="1C3D8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" y="1100600"/>
            <a:ext cx="5476500" cy="294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0"/>
          <p:cNvSpPr txBox="1"/>
          <p:nvPr/>
        </p:nvSpPr>
        <p:spPr>
          <a:xfrm>
            <a:off x="5935625" y="2107725"/>
            <a:ext cx="3100800" cy="14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 lo anterior realizado, ya puede dirigirse al </a:t>
            </a:r>
            <a:r>
              <a:rPr b="1" lang="es-419" sz="1800">
                <a:solidFill>
                  <a:schemeClr val="dk2"/>
                </a:solidFill>
              </a:rPr>
              <a:t>Proveedor Neptuno</a:t>
            </a: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Dar clic al botón </a:t>
            </a:r>
            <a:r>
              <a:rPr b="1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Ingresar.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>
            <a:off x="3376075" y="2727075"/>
            <a:ext cx="570300" cy="169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5130" y="38408"/>
            <a:ext cx="984758" cy="35783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0"/>
          <p:cNvSpPr/>
          <p:nvPr/>
        </p:nvSpPr>
        <p:spPr>
          <a:xfrm>
            <a:off x="-802675" y="4126025"/>
            <a:ext cx="1647600" cy="14337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0"/>
          <p:cNvSpPr/>
          <p:nvPr/>
        </p:nvSpPr>
        <p:spPr>
          <a:xfrm>
            <a:off x="483450" y="46785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8667925" y="4335300"/>
            <a:ext cx="1251600" cy="11193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0"/>
          <p:cNvSpPr/>
          <p:nvPr/>
        </p:nvSpPr>
        <p:spPr>
          <a:xfrm>
            <a:off x="8097263" y="47812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275" y="1232687"/>
            <a:ext cx="4995200" cy="267812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1"/>
          <p:cNvSpPr txBox="1"/>
          <p:nvPr/>
        </p:nvSpPr>
        <p:spPr>
          <a:xfrm>
            <a:off x="6025200" y="198100"/>
            <a:ext cx="2802000" cy="21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1"/>
          <p:cNvSpPr txBox="1"/>
          <p:nvPr/>
        </p:nvSpPr>
        <p:spPr>
          <a:xfrm>
            <a:off x="5581650" y="1892700"/>
            <a:ext cx="3429000" cy="13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Ingrese su </a:t>
            </a:r>
            <a:r>
              <a:rPr b="1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correo electrónico</a:t>
            </a: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en la sección indicada como ejemplo y marcada con recuadro rojo</a:t>
            </a:r>
            <a:r>
              <a:rPr b="1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1"/>
          <p:cNvSpPr/>
          <p:nvPr/>
        </p:nvSpPr>
        <p:spPr>
          <a:xfrm>
            <a:off x="2269461" y="2069095"/>
            <a:ext cx="1077000" cy="150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5130" y="38408"/>
            <a:ext cx="984758" cy="35783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1"/>
          <p:cNvSpPr/>
          <p:nvPr/>
        </p:nvSpPr>
        <p:spPr>
          <a:xfrm>
            <a:off x="-802675" y="4126025"/>
            <a:ext cx="1647600" cy="14337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1"/>
          <p:cNvSpPr/>
          <p:nvPr/>
        </p:nvSpPr>
        <p:spPr>
          <a:xfrm>
            <a:off x="483450" y="46785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1"/>
          <p:cNvSpPr/>
          <p:nvPr/>
        </p:nvSpPr>
        <p:spPr>
          <a:xfrm>
            <a:off x="8667925" y="4335300"/>
            <a:ext cx="1251600" cy="11193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/>
          <p:nvPr/>
        </p:nvSpPr>
        <p:spPr>
          <a:xfrm>
            <a:off x="8097263" y="47812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1775" y="951600"/>
            <a:ext cx="6013226" cy="32402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2"/>
          <p:cNvSpPr/>
          <p:nvPr/>
        </p:nvSpPr>
        <p:spPr>
          <a:xfrm>
            <a:off x="5271850" y="2031250"/>
            <a:ext cx="586500" cy="76200"/>
          </a:xfrm>
          <a:prstGeom prst="rect">
            <a:avLst/>
          </a:prstGeom>
          <a:solidFill>
            <a:srgbClr val="E8F0FE"/>
          </a:solidFill>
          <a:ln cap="flat" cmpd="sng" w="9525">
            <a:solidFill>
              <a:srgbClr val="E8F0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2"/>
          <p:cNvSpPr txBox="1"/>
          <p:nvPr/>
        </p:nvSpPr>
        <p:spPr>
          <a:xfrm>
            <a:off x="104775" y="2322300"/>
            <a:ext cx="26004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Ingrese su </a:t>
            </a:r>
            <a:r>
              <a:rPr b="1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contraseña</a:t>
            </a: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2"/>
          <p:cNvSpPr/>
          <p:nvPr/>
        </p:nvSpPr>
        <p:spPr>
          <a:xfrm>
            <a:off x="6148675" y="2426100"/>
            <a:ext cx="352500" cy="110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2"/>
          <p:cNvSpPr txBox="1"/>
          <p:nvPr/>
        </p:nvSpPr>
        <p:spPr>
          <a:xfrm>
            <a:off x="5195650" y="2014150"/>
            <a:ext cx="1022400" cy="11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es-419" sz="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correo.ejemplo@hotmail.com</a:t>
            </a:r>
            <a:endParaRPr b="0" i="0" sz="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5130" y="38408"/>
            <a:ext cx="984758" cy="35783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2"/>
          <p:cNvSpPr/>
          <p:nvPr/>
        </p:nvSpPr>
        <p:spPr>
          <a:xfrm>
            <a:off x="-802675" y="4126025"/>
            <a:ext cx="1647600" cy="14337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2"/>
          <p:cNvSpPr/>
          <p:nvPr/>
        </p:nvSpPr>
        <p:spPr>
          <a:xfrm>
            <a:off x="483450" y="46785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2"/>
          <p:cNvSpPr/>
          <p:nvPr/>
        </p:nvSpPr>
        <p:spPr>
          <a:xfrm>
            <a:off x="8667925" y="4335300"/>
            <a:ext cx="1251600" cy="11193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2"/>
          <p:cNvSpPr/>
          <p:nvPr/>
        </p:nvSpPr>
        <p:spPr>
          <a:xfrm>
            <a:off x="8097263" y="47812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 txBox="1"/>
          <p:nvPr/>
        </p:nvSpPr>
        <p:spPr>
          <a:xfrm>
            <a:off x="5810250" y="2165850"/>
            <a:ext cx="3189600" cy="8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Dar clic en el botón </a:t>
            </a:r>
            <a:r>
              <a:rPr b="1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Iniciar sesión.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100" y="1226300"/>
            <a:ext cx="5260300" cy="26908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3"/>
          <p:cNvSpPr/>
          <p:nvPr/>
        </p:nvSpPr>
        <p:spPr>
          <a:xfrm>
            <a:off x="2411622" y="1998242"/>
            <a:ext cx="512700" cy="84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3"/>
          <p:cNvSpPr/>
          <p:nvPr/>
        </p:nvSpPr>
        <p:spPr>
          <a:xfrm>
            <a:off x="3108694" y="2438435"/>
            <a:ext cx="317700" cy="111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5130" y="38408"/>
            <a:ext cx="984758" cy="35783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3"/>
          <p:cNvSpPr/>
          <p:nvPr/>
        </p:nvSpPr>
        <p:spPr>
          <a:xfrm>
            <a:off x="-802675" y="4126025"/>
            <a:ext cx="1647600" cy="14337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3"/>
          <p:cNvSpPr/>
          <p:nvPr/>
        </p:nvSpPr>
        <p:spPr>
          <a:xfrm>
            <a:off x="483450" y="46785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3"/>
          <p:cNvSpPr/>
          <p:nvPr/>
        </p:nvSpPr>
        <p:spPr>
          <a:xfrm>
            <a:off x="8667925" y="4335300"/>
            <a:ext cx="1251600" cy="11193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3"/>
          <p:cNvSpPr/>
          <p:nvPr/>
        </p:nvSpPr>
        <p:spPr>
          <a:xfrm>
            <a:off x="8097263" y="47812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4275" y="1384525"/>
            <a:ext cx="4528648" cy="237442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4"/>
          <p:cNvSpPr/>
          <p:nvPr/>
        </p:nvSpPr>
        <p:spPr>
          <a:xfrm>
            <a:off x="6165655" y="2061993"/>
            <a:ext cx="468900" cy="83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4"/>
          <p:cNvSpPr txBox="1"/>
          <p:nvPr/>
        </p:nvSpPr>
        <p:spPr>
          <a:xfrm>
            <a:off x="272150" y="2068963"/>
            <a:ext cx="3774300" cy="10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Dar clic en la opción </a:t>
            </a:r>
            <a:r>
              <a:rPr b="1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Aprobar una solicitud en la aplicación Microsoft Authenticator.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5130" y="38408"/>
            <a:ext cx="984758" cy="35783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4"/>
          <p:cNvSpPr/>
          <p:nvPr/>
        </p:nvSpPr>
        <p:spPr>
          <a:xfrm>
            <a:off x="-802675" y="4126025"/>
            <a:ext cx="1647600" cy="14337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4"/>
          <p:cNvSpPr/>
          <p:nvPr/>
        </p:nvSpPr>
        <p:spPr>
          <a:xfrm>
            <a:off x="483450" y="46785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4"/>
          <p:cNvSpPr/>
          <p:nvPr/>
        </p:nvSpPr>
        <p:spPr>
          <a:xfrm>
            <a:off x="8667925" y="4335300"/>
            <a:ext cx="1251600" cy="11193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4"/>
          <p:cNvSpPr/>
          <p:nvPr/>
        </p:nvSpPr>
        <p:spPr>
          <a:xfrm>
            <a:off x="8097263" y="47812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/>
          <p:nvPr/>
        </p:nvSpPr>
        <p:spPr>
          <a:xfrm>
            <a:off x="5220825" y="1779000"/>
            <a:ext cx="37530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 esta pantalla será necesario aprobar el inicio de sesión, digitando el número mostrado en pantalla en la </a:t>
            </a:r>
            <a:r>
              <a:rPr b="1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aplicación </a:t>
            </a: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b="1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Microsoft Authenticator.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450" y="1353300"/>
            <a:ext cx="4667401" cy="24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5"/>
          <p:cNvSpPr/>
          <p:nvPr/>
        </p:nvSpPr>
        <p:spPr>
          <a:xfrm>
            <a:off x="2155967" y="2049650"/>
            <a:ext cx="629700" cy="80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5130" y="38408"/>
            <a:ext cx="984758" cy="35783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5"/>
          <p:cNvSpPr/>
          <p:nvPr/>
        </p:nvSpPr>
        <p:spPr>
          <a:xfrm>
            <a:off x="-802675" y="4126025"/>
            <a:ext cx="1647600" cy="14337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5"/>
          <p:cNvSpPr/>
          <p:nvPr/>
        </p:nvSpPr>
        <p:spPr>
          <a:xfrm>
            <a:off x="483450" y="46785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5"/>
          <p:cNvSpPr/>
          <p:nvPr/>
        </p:nvSpPr>
        <p:spPr>
          <a:xfrm>
            <a:off x="8667925" y="4335300"/>
            <a:ext cx="1251600" cy="11193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5"/>
          <p:cNvSpPr/>
          <p:nvPr/>
        </p:nvSpPr>
        <p:spPr>
          <a:xfrm>
            <a:off x="8097263" y="47812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4050" y="1177736"/>
            <a:ext cx="5205800" cy="278802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6"/>
          <p:cNvSpPr txBox="1"/>
          <p:nvPr/>
        </p:nvSpPr>
        <p:spPr>
          <a:xfrm>
            <a:off x="157550" y="2051400"/>
            <a:ext cx="3344400" cy="10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Esperar un momento para que se realice el acceso al sistema.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5130" y="38408"/>
            <a:ext cx="984758" cy="35783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6"/>
          <p:cNvSpPr/>
          <p:nvPr/>
        </p:nvSpPr>
        <p:spPr>
          <a:xfrm>
            <a:off x="-802675" y="4126025"/>
            <a:ext cx="1647600" cy="14337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6"/>
          <p:cNvSpPr/>
          <p:nvPr/>
        </p:nvSpPr>
        <p:spPr>
          <a:xfrm>
            <a:off x="483450" y="46785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6"/>
          <p:cNvSpPr/>
          <p:nvPr/>
        </p:nvSpPr>
        <p:spPr>
          <a:xfrm>
            <a:off x="8667925" y="4335300"/>
            <a:ext cx="1251600" cy="11193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6"/>
          <p:cNvSpPr/>
          <p:nvPr/>
        </p:nvSpPr>
        <p:spPr>
          <a:xfrm>
            <a:off x="8097263" y="47812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"/>
          <p:cNvSpPr txBox="1"/>
          <p:nvPr/>
        </p:nvSpPr>
        <p:spPr>
          <a:xfrm>
            <a:off x="2061750" y="1261088"/>
            <a:ext cx="50205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 caso de presentar algún problema con este proceso comuníquese con </a:t>
            </a:r>
            <a:r>
              <a:rPr b="1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Mesa de Ayuda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5130" y="38408"/>
            <a:ext cx="984758" cy="35783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7"/>
          <p:cNvSpPr txBox="1"/>
          <p:nvPr/>
        </p:nvSpPr>
        <p:spPr>
          <a:xfrm>
            <a:off x="2061750" y="2342513"/>
            <a:ext cx="5020500" cy="15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800">
                <a:solidFill>
                  <a:schemeClr val="dk2"/>
                </a:solidFill>
              </a:rPr>
              <a:t>Mesa de Servicio Finanzas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Teléfono </a:t>
            </a:r>
            <a:r>
              <a:rPr b="1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667</a:t>
            </a:r>
            <a:r>
              <a:rPr b="1" lang="es-419" sz="1800">
                <a:solidFill>
                  <a:schemeClr val="dk2"/>
                </a:solidFill>
              </a:rPr>
              <a:t>7 594307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Extensión </a:t>
            </a:r>
            <a:r>
              <a:rPr b="1" lang="es-419" sz="1800">
                <a:solidFill>
                  <a:schemeClr val="dk2"/>
                </a:solidFill>
              </a:rPr>
              <a:t>562850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7"/>
          <p:cNvSpPr/>
          <p:nvPr/>
        </p:nvSpPr>
        <p:spPr>
          <a:xfrm>
            <a:off x="420875" y="3969300"/>
            <a:ext cx="1251600" cy="11193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7"/>
          <p:cNvSpPr/>
          <p:nvPr/>
        </p:nvSpPr>
        <p:spPr>
          <a:xfrm>
            <a:off x="875075" y="4424225"/>
            <a:ext cx="1251600" cy="11193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7"/>
          <p:cNvSpPr/>
          <p:nvPr/>
        </p:nvSpPr>
        <p:spPr>
          <a:xfrm>
            <a:off x="-456375" y="3819800"/>
            <a:ext cx="1634700" cy="15222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7"/>
          <p:cNvSpPr/>
          <p:nvPr/>
        </p:nvSpPr>
        <p:spPr>
          <a:xfrm>
            <a:off x="7978200" y="4116425"/>
            <a:ext cx="2670900" cy="2720100"/>
          </a:xfrm>
          <a:prstGeom prst="ellipse">
            <a:avLst/>
          </a:prstGeom>
          <a:noFill/>
          <a:ln cap="flat" cmpd="sng" w="9525">
            <a:solidFill>
              <a:srgbClr val="4285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7"/>
          <p:cNvSpPr/>
          <p:nvPr/>
        </p:nvSpPr>
        <p:spPr>
          <a:xfrm>
            <a:off x="8789000" y="3766125"/>
            <a:ext cx="1251600" cy="11193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 b="22481" l="0" r="0" t="3810"/>
          <a:stretch/>
        </p:blipFill>
        <p:spPr>
          <a:xfrm>
            <a:off x="478675" y="508500"/>
            <a:ext cx="2447300" cy="400807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/>
          <p:nvPr/>
        </p:nvSpPr>
        <p:spPr>
          <a:xfrm>
            <a:off x="927875" y="1976625"/>
            <a:ext cx="1324800" cy="243600"/>
          </a:xfrm>
          <a:prstGeom prst="rect">
            <a:avLst/>
          </a:prstGeom>
          <a:solidFill>
            <a:srgbClr val="1414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1372925" y="3602325"/>
            <a:ext cx="658800" cy="121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3314700" y="1386200"/>
            <a:ext cx="5524200" cy="22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Buscar en la bandeja del correo, el correo con asunto: “</a:t>
            </a:r>
            <a:r>
              <a:rPr b="0" i="1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Microsoft Invitations en nombre de Coppel”</a:t>
            </a:r>
            <a:endParaRPr b="0" i="1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Abrir el correo con la invitación para acceder.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Dar clic a </a:t>
            </a:r>
            <a:r>
              <a:rPr b="1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Aceptar invitación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5130" y="38408"/>
            <a:ext cx="984758" cy="35783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/>
          <p:nvPr/>
        </p:nvSpPr>
        <p:spPr>
          <a:xfrm>
            <a:off x="-802675" y="4126025"/>
            <a:ext cx="1647600" cy="14337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483450" y="46785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8667925" y="4335300"/>
            <a:ext cx="1251600" cy="11193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8097263" y="47812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3"/>
          <p:cNvPicPr preferRelativeResize="0"/>
          <p:nvPr/>
        </p:nvPicPr>
        <p:blipFill rotWithShape="1">
          <a:blip r:embed="rId3">
            <a:alphaModFix/>
          </a:blip>
          <a:srcRect b="15658" l="1841" r="3711" t="6978"/>
          <a:stretch/>
        </p:blipFill>
        <p:spPr>
          <a:xfrm>
            <a:off x="609600" y="537825"/>
            <a:ext cx="2288725" cy="40678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9" name="Google Shape;79;p3"/>
          <p:cNvSpPr txBox="1"/>
          <p:nvPr/>
        </p:nvSpPr>
        <p:spPr>
          <a:xfrm>
            <a:off x="3398900" y="2149050"/>
            <a:ext cx="5344800" cy="8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Para poder avanzar a la siguiente pantalla, seleccione el botón </a:t>
            </a:r>
            <a:r>
              <a:rPr b="1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Siguiente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"/>
          <p:cNvSpPr/>
          <p:nvPr/>
        </p:nvSpPr>
        <p:spPr>
          <a:xfrm>
            <a:off x="704333" y="953787"/>
            <a:ext cx="1081800" cy="17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2155838" y="2764884"/>
            <a:ext cx="710400" cy="249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5130" y="38408"/>
            <a:ext cx="984758" cy="35783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3"/>
          <p:cNvSpPr/>
          <p:nvPr/>
        </p:nvSpPr>
        <p:spPr>
          <a:xfrm>
            <a:off x="-802675" y="4126025"/>
            <a:ext cx="1647600" cy="14337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/>
          <p:nvPr/>
        </p:nvSpPr>
        <p:spPr>
          <a:xfrm>
            <a:off x="483450" y="46785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8667925" y="4335300"/>
            <a:ext cx="1251600" cy="11193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8097263" y="47812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4"/>
          <p:cNvPicPr preferRelativeResize="0"/>
          <p:nvPr/>
        </p:nvPicPr>
        <p:blipFill rotWithShape="1">
          <a:blip r:embed="rId3">
            <a:alphaModFix/>
          </a:blip>
          <a:srcRect b="16390" l="2778" r="2407" t="6035"/>
          <a:stretch/>
        </p:blipFill>
        <p:spPr>
          <a:xfrm>
            <a:off x="494300" y="694875"/>
            <a:ext cx="2134775" cy="375375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4"/>
          <p:cNvSpPr txBox="1"/>
          <p:nvPr/>
        </p:nvSpPr>
        <p:spPr>
          <a:xfrm>
            <a:off x="3062975" y="1776300"/>
            <a:ext cx="5776200" cy="15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Previo a este paso, descargar la aplicación </a:t>
            </a:r>
            <a:r>
              <a:rPr b="1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Microsoft Authenticator, </a:t>
            </a: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 ingresar con la misma cuenta a la que recibió la invitación en nombre de Coppel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Dar clic en botón de la opción siguiente.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1887450" y="3328970"/>
            <a:ext cx="653700" cy="229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5130" y="38408"/>
            <a:ext cx="984758" cy="35783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"/>
          <p:cNvSpPr/>
          <p:nvPr/>
        </p:nvSpPr>
        <p:spPr>
          <a:xfrm>
            <a:off x="-802675" y="4126025"/>
            <a:ext cx="1647600" cy="14337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483450" y="46785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8667925" y="4335300"/>
            <a:ext cx="1251600" cy="11193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8097263" y="47812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5"/>
          <p:cNvPicPr preferRelativeResize="0"/>
          <p:nvPr/>
        </p:nvPicPr>
        <p:blipFill rotWithShape="1">
          <a:blip r:embed="rId3">
            <a:alphaModFix/>
          </a:blip>
          <a:srcRect b="15648" l="0" r="0" t="5591"/>
          <a:stretch/>
        </p:blipFill>
        <p:spPr>
          <a:xfrm>
            <a:off x="368300" y="555362"/>
            <a:ext cx="2377275" cy="403277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"/>
          <p:cNvSpPr txBox="1"/>
          <p:nvPr/>
        </p:nvSpPr>
        <p:spPr>
          <a:xfrm>
            <a:off x="3160800" y="2184000"/>
            <a:ext cx="57198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Dar clic en el vínculo </a:t>
            </a:r>
            <a:r>
              <a:rPr b="1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Haz clic en este vínculo para emparejar tu cuenta con la aplicación.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493975" y="2997200"/>
            <a:ext cx="1998900" cy="3261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5130" y="38408"/>
            <a:ext cx="984758" cy="35783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"/>
          <p:cNvSpPr/>
          <p:nvPr/>
        </p:nvSpPr>
        <p:spPr>
          <a:xfrm>
            <a:off x="-802675" y="4126025"/>
            <a:ext cx="1647600" cy="14337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483450" y="46785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8667925" y="4335300"/>
            <a:ext cx="1251600" cy="11193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8097263" y="47812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6"/>
          <p:cNvPicPr preferRelativeResize="0"/>
          <p:nvPr/>
        </p:nvPicPr>
        <p:blipFill rotWithShape="1">
          <a:blip r:embed="rId3">
            <a:alphaModFix/>
          </a:blip>
          <a:srcRect b="27219" l="3282" r="2128" t="997"/>
          <a:stretch/>
        </p:blipFill>
        <p:spPr>
          <a:xfrm>
            <a:off x="538775" y="835050"/>
            <a:ext cx="2227275" cy="3473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6"/>
          <p:cNvSpPr txBox="1"/>
          <p:nvPr/>
        </p:nvSpPr>
        <p:spPr>
          <a:xfrm>
            <a:off x="3277750" y="2025300"/>
            <a:ext cx="51900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Dirigirse a la aplicación </a:t>
            </a:r>
            <a:r>
              <a:rPr b="1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Microsoft Authenticator</a:t>
            </a: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para escribir el código que se muestra en la pantalla.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1706075" y="3331075"/>
            <a:ext cx="259800" cy="207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5130" y="38408"/>
            <a:ext cx="984758" cy="35783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/>
          <p:nvPr/>
        </p:nvSpPr>
        <p:spPr>
          <a:xfrm>
            <a:off x="-802675" y="4126025"/>
            <a:ext cx="1647600" cy="14337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"/>
          <p:cNvSpPr/>
          <p:nvPr/>
        </p:nvSpPr>
        <p:spPr>
          <a:xfrm>
            <a:off x="483450" y="46785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8667925" y="4335300"/>
            <a:ext cx="1251600" cy="11193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8097263" y="47812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7"/>
          <p:cNvPicPr preferRelativeResize="0"/>
          <p:nvPr/>
        </p:nvPicPr>
        <p:blipFill rotWithShape="1">
          <a:blip r:embed="rId3">
            <a:alphaModFix/>
          </a:blip>
          <a:srcRect b="7246" l="0" r="2200" t="4693"/>
          <a:stretch/>
        </p:blipFill>
        <p:spPr>
          <a:xfrm>
            <a:off x="390525" y="379563"/>
            <a:ext cx="2182300" cy="4261176"/>
          </a:xfrm>
          <a:prstGeom prst="rect">
            <a:avLst/>
          </a:prstGeom>
          <a:noFill/>
          <a:ln cap="flat" cmpd="sng" w="9525">
            <a:solidFill>
              <a:srgbClr val="005BA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8" name="Google Shape;128;p7"/>
          <p:cNvSpPr/>
          <p:nvPr/>
        </p:nvSpPr>
        <p:spPr>
          <a:xfrm>
            <a:off x="990125" y="948363"/>
            <a:ext cx="1518300" cy="104700"/>
          </a:xfrm>
          <a:prstGeom prst="rect">
            <a:avLst/>
          </a:prstGeom>
          <a:solidFill>
            <a:srgbClr val="005BAD"/>
          </a:solidFill>
          <a:ln cap="flat" cmpd="sng" w="9525">
            <a:solidFill>
              <a:srgbClr val="005B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7"/>
          <p:cNvSpPr/>
          <p:nvPr/>
        </p:nvSpPr>
        <p:spPr>
          <a:xfrm>
            <a:off x="817125" y="1577088"/>
            <a:ext cx="1397700" cy="156000"/>
          </a:xfrm>
          <a:prstGeom prst="rect">
            <a:avLst/>
          </a:prstGeom>
          <a:solidFill>
            <a:srgbClr val="F0EEF1"/>
          </a:solidFill>
          <a:ln cap="flat" cmpd="sng" w="9525">
            <a:solidFill>
              <a:srgbClr val="F0EEF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3088075" y="2032850"/>
            <a:ext cx="57321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Escriba el código anteriormente mostrado dentro de la aplicación </a:t>
            </a:r>
            <a:r>
              <a:rPr b="1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Microsoft Authenticator</a:t>
            </a: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7"/>
          <p:cNvSpPr/>
          <p:nvPr/>
        </p:nvSpPr>
        <p:spPr>
          <a:xfrm>
            <a:off x="775500" y="2107663"/>
            <a:ext cx="1439400" cy="229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5130" y="38408"/>
            <a:ext cx="984758" cy="35783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/>
          <p:nvPr/>
        </p:nvSpPr>
        <p:spPr>
          <a:xfrm>
            <a:off x="-802675" y="4126025"/>
            <a:ext cx="1647600" cy="14337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483450" y="46785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8667925" y="4335300"/>
            <a:ext cx="1251600" cy="11193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8097263" y="47812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8"/>
          <p:cNvPicPr preferRelativeResize="0"/>
          <p:nvPr/>
        </p:nvPicPr>
        <p:blipFill rotWithShape="1">
          <a:blip r:embed="rId3">
            <a:alphaModFix/>
          </a:blip>
          <a:srcRect b="16394" l="0" r="0" t="0"/>
          <a:stretch/>
        </p:blipFill>
        <p:spPr>
          <a:xfrm>
            <a:off x="152400" y="152400"/>
            <a:ext cx="2386300" cy="4045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8"/>
          <p:cNvSpPr txBox="1"/>
          <p:nvPr/>
        </p:nvSpPr>
        <p:spPr>
          <a:xfrm>
            <a:off x="3300750" y="1475113"/>
            <a:ext cx="5338500" cy="14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 regresar a la página, se mostrará el mensaje de </a:t>
            </a:r>
            <a:r>
              <a:rPr b="1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Notificación aprobada.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Dar clic en el botón</a:t>
            </a:r>
            <a:r>
              <a:rPr b="1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Siguiente.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8"/>
          <p:cNvSpPr/>
          <p:nvPr/>
        </p:nvSpPr>
        <p:spPr>
          <a:xfrm>
            <a:off x="1691500" y="2037950"/>
            <a:ext cx="695400" cy="252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5130" y="38408"/>
            <a:ext cx="984758" cy="35783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8"/>
          <p:cNvSpPr/>
          <p:nvPr/>
        </p:nvSpPr>
        <p:spPr>
          <a:xfrm>
            <a:off x="-802675" y="4126025"/>
            <a:ext cx="1647600" cy="14337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8"/>
          <p:cNvSpPr/>
          <p:nvPr/>
        </p:nvSpPr>
        <p:spPr>
          <a:xfrm>
            <a:off x="483450" y="46785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8667925" y="4335300"/>
            <a:ext cx="1251600" cy="11193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8"/>
          <p:cNvSpPr/>
          <p:nvPr/>
        </p:nvSpPr>
        <p:spPr>
          <a:xfrm>
            <a:off x="8097263" y="47812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9"/>
          <p:cNvPicPr preferRelativeResize="0"/>
          <p:nvPr/>
        </p:nvPicPr>
        <p:blipFill rotWithShape="1">
          <a:blip r:embed="rId3">
            <a:alphaModFix/>
          </a:blip>
          <a:srcRect b="16394" l="0" r="0" t="0"/>
          <a:stretch/>
        </p:blipFill>
        <p:spPr>
          <a:xfrm>
            <a:off x="6210375" y="548975"/>
            <a:ext cx="2343850" cy="404552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9"/>
          <p:cNvSpPr/>
          <p:nvPr/>
        </p:nvSpPr>
        <p:spPr>
          <a:xfrm>
            <a:off x="7922125" y="3506313"/>
            <a:ext cx="517200" cy="2295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9"/>
          <p:cNvSpPr txBox="1"/>
          <p:nvPr/>
        </p:nvSpPr>
        <p:spPr>
          <a:xfrm>
            <a:off x="414675" y="1786052"/>
            <a:ext cx="53385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 mostrará el mensaje de color verde “</a:t>
            </a:r>
            <a:r>
              <a:rPr b="0" i="1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 aplicación  Microsoft Authenticator se registró correctamente”.</a:t>
            </a:r>
            <a:endParaRPr b="0" i="1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Dar clic en el botón</a:t>
            </a:r>
            <a:r>
              <a:rPr b="1" i="0" lang="es-419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Siguiente.</a:t>
            </a:r>
            <a:endParaRPr b="1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5130" y="38408"/>
            <a:ext cx="984758" cy="35783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9"/>
          <p:cNvSpPr/>
          <p:nvPr/>
        </p:nvSpPr>
        <p:spPr>
          <a:xfrm>
            <a:off x="-802675" y="4126025"/>
            <a:ext cx="1647600" cy="14337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9"/>
          <p:cNvSpPr/>
          <p:nvPr/>
        </p:nvSpPr>
        <p:spPr>
          <a:xfrm>
            <a:off x="483450" y="46785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9"/>
          <p:cNvSpPr/>
          <p:nvPr/>
        </p:nvSpPr>
        <p:spPr>
          <a:xfrm>
            <a:off x="8667925" y="4335300"/>
            <a:ext cx="1251600" cy="11193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/>
          <p:cNvSpPr/>
          <p:nvPr/>
        </p:nvSpPr>
        <p:spPr>
          <a:xfrm>
            <a:off x="8097263" y="4781250"/>
            <a:ext cx="889200" cy="877200"/>
          </a:xfrm>
          <a:prstGeom prst="ellipse">
            <a:avLst/>
          </a:prstGeom>
          <a:solidFill>
            <a:srgbClr val="1C3D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